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6" r:id="rId3"/>
    <p:sldId id="287" r:id="rId4"/>
    <p:sldId id="288" r:id="rId5"/>
    <p:sldId id="289" r:id="rId6"/>
    <p:sldId id="290" r:id="rId7"/>
    <p:sldId id="292" r:id="rId8"/>
    <p:sldId id="295" r:id="rId9"/>
    <p:sldId id="296" r:id="rId10"/>
    <p:sldId id="293" r:id="rId11"/>
    <p:sldId id="294" r:id="rId12"/>
    <p:sldId id="297" r:id="rId13"/>
    <p:sldId id="298" r:id="rId14"/>
    <p:sldId id="299" r:id="rId15"/>
    <p:sldId id="300" r:id="rId16"/>
    <p:sldId id="301" r:id="rId17"/>
    <p:sldId id="271" r:id="rId18"/>
    <p:sldId id="269" r:id="rId19"/>
    <p:sldId id="302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C5C"/>
    <a:srgbClr val="A6E2BE"/>
    <a:srgbClr val="85D7A6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0609" autoAdjust="0"/>
  </p:normalViewPr>
  <p:slideViewPr>
    <p:cSldViewPr>
      <p:cViewPr varScale="1">
        <p:scale>
          <a:sx n="50" d="100"/>
          <a:sy n="50" d="100"/>
        </p:scale>
        <p:origin x="-19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F8E9-98BE-4DED-8CF8-AA7730B3F877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3AABA-6D6C-4C35-A55F-2B332FA62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72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006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077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u="non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1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i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AABA-6D6C-4C35-A55F-2B332FA6209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40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D675-77D2-4BCD-B416-370E3423BFC3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A3AE-7161-4A3D-86ED-D2AB76B15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986194C29A1B658B2C0D2777080DFDF72A7F21FF1EFABF02EB36FE70F6F02B73171C76BC3CB26620ZBE" TargetMode="External"/><Relationship Id="rId4" Type="http://schemas.openxmlformats.org/officeDocument/2006/relationships/hyperlink" Target="consultantplus://offline/ref=986194C29A1B658B2C0D2777080DFDF72B7F2DFA1CFABF02EB36FE70F6F02B73171C76BC3CB26820Z2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FD3235EB5F4230B35E4AE49A3A469E832C2EDE297BE84CEC145F3F685E2C73073B08CEC691DABCMCe6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FD3235EB5F4230B35E4AE49A3A469E832228DC287EE84CEC145F3F685E2C73073B08CEC691DABCMCe7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8143932" cy="221457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Медико-социальная экспертиза при профессиональных заболеваниях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357694"/>
            <a:ext cx="4315350" cy="2000264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Руководитель - главный эксперт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 медико-социальной экспертизе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Билан Наталья Владимировна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113844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1125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/>
              <a:t>п. 12. На основе полученных документов и сведений, личного осмотра!!! пострадавшего определяется степень утраты его профессиональной трудоспособности, исходя из оценки имеющихся у пострадавшего профессиональных способностей, психофизиологических возможностей и профессионально значимых качеств, позволяющих продолжать выполнять профессиональную деятельность, предшествующую … профессиональному заболеванию, того же содержания и в том же объеме либо с учетом снижения квалификации, уменьшения объема выполняемой работы и тяжести труда в обычных или специально созданных производственных условиях.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113844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11256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100 процентов (%) </a:t>
            </a:r>
            <a:r>
              <a:rPr lang="ru-RU" sz="2400" u="sng" dirty="0" smtClean="0"/>
              <a:t>- полная утрата </a:t>
            </a:r>
            <a:r>
              <a:rPr lang="ru-RU" sz="2400" dirty="0" smtClean="0"/>
              <a:t>профессиональной трудоспособности вследствие резко выраженного нарушения функций организма;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от 70 до 90 процентов</a:t>
            </a:r>
            <a:r>
              <a:rPr lang="ru-RU" sz="2400" dirty="0" smtClean="0"/>
              <a:t> - если пострадавший вследствие выраженного нарушения функций организма может выполнять </a:t>
            </a:r>
            <a:r>
              <a:rPr lang="ru-RU" sz="2400" u="sng" dirty="0" smtClean="0"/>
              <a:t>работу лишь в специально созданных условиях;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от 40 до 60 процентов </a:t>
            </a:r>
            <a:r>
              <a:rPr lang="ru-RU" sz="2400" dirty="0" smtClean="0"/>
              <a:t>- если пострадавший </a:t>
            </a:r>
            <a:r>
              <a:rPr lang="ru-RU" sz="2400" u="sng" dirty="0" smtClean="0"/>
              <a:t>может в обычных производственных условиях </a:t>
            </a:r>
            <a:r>
              <a:rPr lang="ru-RU" sz="2400" dirty="0" smtClean="0"/>
              <a:t>продолжать профессиональную деятельность с выраженным снижением квалификации либо с уменьшением объема выполняемой работы или если он утратил способность продолжать профессиональную деятельность вследствие умеренного нарушения функций организма, но </a:t>
            </a:r>
            <a:r>
              <a:rPr lang="ru-RU" sz="2400" u="sng" dirty="0" smtClean="0"/>
              <a:t>может в обычных производственных условиях</a:t>
            </a:r>
            <a:r>
              <a:rPr lang="ru-RU" sz="2400" dirty="0" smtClean="0"/>
              <a:t> выполнять профессиональную деятельность более низкой квалификации.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113844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504056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/>
              <a:t>от 10 до 30 процентов</a:t>
            </a:r>
            <a:r>
              <a:rPr lang="ru-RU" sz="2400" dirty="0" smtClean="0"/>
              <a:t> -  если пострадавший </a:t>
            </a:r>
            <a:r>
              <a:rPr lang="ru-RU" sz="2400" u="sng" dirty="0" smtClean="0"/>
              <a:t>может продолжать профессиональную деятельность с умеренным или незначительным снижением квалификации</a:t>
            </a:r>
            <a:r>
              <a:rPr lang="ru-RU" sz="2400" dirty="0" smtClean="0"/>
              <a:t>, </a:t>
            </a:r>
            <a:r>
              <a:rPr lang="ru-RU" sz="2400" u="sng" dirty="0" smtClean="0"/>
              <a:t>либо с уменьшением объема </a:t>
            </a:r>
            <a:r>
              <a:rPr lang="ru-RU" sz="2400" dirty="0" smtClean="0"/>
              <a:t>выполняемой работы</a:t>
            </a:r>
            <a:r>
              <a:rPr lang="ru-RU" sz="2400" u="sng" dirty="0" smtClean="0"/>
              <a:t>, либо при изменении условий труда</a:t>
            </a:r>
            <a:r>
              <a:rPr lang="ru-RU" sz="2400" dirty="0" smtClean="0"/>
              <a:t>, влекущих снижение заработка, или если выполнение его профессиональной деятельности требует большего напряжения, чем прежде….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/>
              <a:t>п. 18. Степень утраты профессиональной трудоспособности при повторных… профессиональных заболеваниях определяется </a:t>
            </a:r>
            <a:r>
              <a:rPr lang="ru-RU" sz="2400" u="sng" dirty="0" smtClean="0"/>
              <a:t>на момент освидетельствования по каждому из них раздельно</a:t>
            </a:r>
            <a:r>
              <a:rPr lang="ru-RU" sz="2400" dirty="0" smtClean="0"/>
              <a:t>, независимо от того, имели они место в период работы у одного работодателя или разных работодателей, с учетом профессиональных знаний и умений пострадавшего </a:t>
            </a:r>
            <a:r>
              <a:rPr lang="ru-RU" sz="2400" u="sng" dirty="0" smtClean="0"/>
              <a:t>и в целом не может превышать 100 процентов.</a:t>
            </a:r>
          </a:p>
          <a:p>
            <a:pPr algn="just">
              <a:buFont typeface="Wingdings" pitchFamily="2" charset="2"/>
              <a:buChar char="§"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700808"/>
            <a:ext cx="8501122" cy="113844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504056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Документы, выдаваемые бюро МСЭ в случае установления % утраты  профтрудоспособности: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/>
              <a:t>Справка</a:t>
            </a:r>
            <a:r>
              <a:rPr lang="ru-RU" sz="2800" dirty="0" smtClean="0"/>
              <a:t> учреждения медико-социальной экспертизы о результатах установления степени утраты профессиональной трудоспособности.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/>
              <a:t>Выписка из акта освидетельствования </a:t>
            </a:r>
            <a:r>
              <a:rPr lang="ru-RU" sz="2800" dirty="0" smtClean="0"/>
              <a:t>с указанием результатов установления степени утраты профессиональной трудоспособности (для ФСС).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/>
              <a:t>Программа реабилитации пострадавшего </a:t>
            </a:r>
            <a:r>
              <a:rPr lang="ru-RU" sz="2800" dirty="0" smtClean="0"/>
              <a:t>в результате несчастного случая на производстве и профессионального заболевания, т. н. </a:t>
            </a:r>
            <a:r>
              <a:rPr lang="ru-RU" sz="2800" b="1" dirty="0" smtClean="0"/>
              <a:t>ПРП</a:t>
            </a:r>
            <a:r>
              <a:rPr lang="ru-RU" sz="2800" dirty="0" smtClean="0"/>
              <a:t> (при необходимости).</a:t>
            </a:r>
          </a:p>
          <a:p>
            <a:pPr algn="just"/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501122" cy="113844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83081"/>
            <a:ext cx="8892480" cy="5274919"/>
          </a:xfrm>
        </p:spPr>
        <p:txBody>
          <a:bodyPr>
            <a:normAutofit/>
          </a:bodyPr>
          <a:lstStyle/>
          <a:p>
            <a:r>
              <a:rPr lang="ru-RU" dirty="0" smtClean="0"/>
              <a:t>Постановление Министерства труда и социального развития Российской Федерации от </a:t>
            </a:r>
            <a:r>
              <a:rPr lang="ru-RU" b="1" dirty="0" smtClean="0"/>
              <a:t>18 июля 2001 г. N 56 </a:t>
            </a:r>
            <a:r>
              <a:rPr lang="ru-RU" dirty="0" smtClean="0"/>
              <a:t>"Об утверждении временных критериев определения степени утраты профессиональной трудоспособности в результате несчастных случаев на производстве и профессиональных заболеваний, формы программы реабилитации пострадавшего в результате несчастного случая на производстве и профессионального заболевания"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501122" cy="113844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5040560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 smtClean="0"/>
              <a:t>Клинико-функциональные критерии включают: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характер и тяжесть профессионального заболевания;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особенности течения патологического процесса, обусловленного профессиональным заболеванием;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характер (вид) нарушений функций организма;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степень нарушений функций организма (значительно выраженная, выраженная, умеренная, незначительная);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клинический и реабилитационный прогноз;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психофизиологические способности;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клинико-трудовой прогноз.</a:t>
            </a:r>
          </a:p>
          <a:p>
            <a:pPr algn="just"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501122" cy="113844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профессиональный фактор:  способность пострадавшего после возникновения профессионального </a:t>
            </a:r>
            <a:r>
              <a:rPr lang="ru-RU" u="sng" dirty="0" smtClean="0"/>
              <a:t>заболевания выполнять работу в полном объеме по своей прежней профессии</a:t>
            </a:r>
            <a:r>
              <a:rPr lang="ru-RU" dirty="0" smtClean="0"/>
              <a:t> (до профессионального заболевания) </a:t>
            </a:r>
            <a:r>
              <a:rPr lang="ru-RU" u="sng" dirty="0" smtClean="0"/>
              <a:t>в обычных или специально созданных производственных или иных условиях труда.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99443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Приказ Минтруда России от 29 января 2014 года № 59н «Об утверждении административного регламента по предоставлению государственной услуги по проведению медико-социальной экспертизы»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40324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u="sng" dirty="0" smtClean="0"/>
              <a:t>Наименование государственной услуги - государственная услуга по проведению медико-социальной экспертизы.</a:t>
            </a:r>
          </a:p>
          <a:p>
            <a:r>
              <a:rPr lang="ru-RU" sz="2000" dirty="0" smtClean="0"/>
              <a:t>Срок предоставления государственной услуги в бюро (главном бюро, Федеральном бюро) не может превышать одного месяца с даты подачи получателем государственной услуги заявления о предоставлении государственной услуги со всеми необходимыми документами.</a:t>
            </a:r>
          </a:p>
          <a:p>
            <a:r>
              <a:rPr lang="ru-RU" sz="2000" dirty="0" smtClean="0"/>
              <a:t>В случаях, требующих специальных видов обследования получателя государственной услуги, в целях установления степени утраты профессиональной трудоспособности, реабилитационного потенциала, а также получения иных дополнительных сведений специалисты бюро , проводившие медико-социальную экспертизу, составляют программу дополнительного обследования…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1216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462744" cy="201622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 Для предоставления государственной услуги, результатом которой является определение степени утраты профессиональной трудоспособности пострадавшего,… получатель государственной услуги представляет следующие документы: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212976"/>
            <a:ext cx="8892480" cy="35283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Документы, удостоверяющие личность гражданина Российской Федерации…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Направление на медико-социальную экспертизу… (либо справка об отказе в направлении на медико-социальную экспертизу)…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Акт о случае профессионального заболевания, составленный по форме…либо решение суда об установлении факта профессионального заболевания.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Заключение органа государственной экспертизы условий труда о характере и об условиях труда пострадавших, которые предшествовали несчастному случаю на производстве и профессиональному заболеванию.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21919"/>
          <a:ext cx="9144000" cy="604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96"/>
                <a:gridCol w="5508104"/>
              </a:tblGrid>
              <a:tr h="3429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лиц, которым установлен %УПТ с профессиональным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заболеванием 2015г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Березовский 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Белоярский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Кондинский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Н-Юганский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Октябрьский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Советский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Сургутский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Ханты-Мансийский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Н-Вартовский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г.Белоярский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г.Когалым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г.Лангепас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г.Мегион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г.Н-Юганск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г.Н-Вартовск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153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.г. Нягань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г.Радужный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г.Сургут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г.Урай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г.Х-Мансийск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г.Пыть-Ях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г.Покачи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г.Югорск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г.Советский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ХМАО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11384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Федеральный закон от 24 июля 1998 г. N 125-ФЗ  "Об обязательном социальном страховании от несчастных случаев на производстве и профессиональных заболеваний"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2936"/>
            <a:ext cx="889248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u="sng" dirty="0" smtClean="0">
                <a:latin typeface="+mj-lt"/>
              </a:rPr>
              <a:t> </a:t>
            </a:r>
            <a:r>
              <a:rPr lang="ru-RU" sz="2000" b="1" u="sng" dirty="0" smtClean="0">
                <a:latin typeface="+mj-lt"/>
              </a:rPr>
              <a:t>Статья 3. Основные понятия, используемые в настоящем Федеральном законе</a:t>
            </a:r>
          </a:p>
          <a:p>
            <a:pPr>
              <a:buNone/>
            </a:pPr>
            <a:r>
              <a:rPr lang="ru-RU" sz="1800" b="1" dirty="0" smtClean="0">
                <a:latin typeface="+mj-lt"/>
              </a:rPr>
              <a:t>	</a:t>
            </a:r>
          </a:p>
          <a:p>
            <a:pPr>
              <a:buNone/>
            </a:pPr>
            <a:r>
              <a:rPr lang="ru-RU" sz="1800" b="1" dirty="0" smtClean="0">
                <a:latin typeface="+mj-lt"/>
              </a:rPr>
              <a:t>	</a:t>
            </a:r>
            <a:r>
              <a:rPr lang="ru-RU" sz="1800" b="1" u="sng" dirty="0" smtClean="0">
                <a:latin typeface="+mj-lt"/>
              </a:rPr>
              <a:t>ПОНЯТИЯ:</a:t>
            </a:r>
            <a:r>
              <a:rPr lang="ru-RU" sz="1800" b="1" dirty="0" smtClean="0">
                <a:latin typeface="+mj-lt"/>
              </a:rPr>
              <a:t>     </a:t>
            </a:r>
            <a:r>
              <a:rPr lang="ru-RU" sz="1800" b="1" dirty="0" smtClean="0"/>
              <a:t>застрахованный (физическое лицо)</a:t>
            </a:r>
            <a:endParaRPr lang="ru-RU" sz="1800" b="1" u="sng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/>
              <a:t>                             страхователь  (юридическое лицо)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                             </a:t>
            </a:r>
            <a:r>
              <a:rPr lang="ru-RU" sz="2000" b="1" dirty="0" smtClean="0"/>
              <a:t>страховщик  (ФСС)</a:t>
            </a:r>
          </a:p>
          <a:p>
            <a:pPr>
              <a:buNone/>
            </a:pPr>
            <a:r>
              <a:rPr lang="ru-RU" sz="2000" b="1" dirty="0" smtClean="0"/>
              <a:t>                             страховой случай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                            </a:t>
            </a:r>
            <a:r>
              <a:rPr lang="ru-RU" sz="2000" b="1" dirty="0" smtClean="0"/>
              <a:t>профессиональное заболевание 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                             </a:t>
            </a:r>
            <a:r>
              <a:rPr lang="ru-RU" sz="2000" b="1" dirty="0" smtClean="0"/>
              <a:t>профессиональная трудоспособность 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                             </a:t>
            </a:r>
            <a:r>
              <a:rPr lang="ru-RU" sz="2000" b="1" dirty="0" smtClean="0"/>
              <a:t>степень утраты профессиональной трудоспособности </a:t>
            </a:r>
            <a:endParaRPr lang="ru-RU" sz="2000" b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Коржук Олеся\Рабочий стол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71876"/>
            <a:ext cx="849924" cy="6905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143116"/>
            <a:ext cx="72923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Спасибо за внимание!</a:t>
            </a:r>
            <a:endParaRPr lang="ru-RU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14678" y="3357562"/>
            <a:ext cx="3600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Контактные данные: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3643314"/>
            <a:ext cx="4429125" cy="92333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г. Ханты-Мансийск, ул. Энгельса 45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, помещение № 4 (блок В1, А2)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14438" y="4572000"/>
            <a:ext cx="3289683" cy="92333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Тел: +7 (3467) 30-16-23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Факс: +7 (3467) 30-16-34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500694" y="4572008"/>
            <a:ext cx="3398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E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-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mail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: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gumse@ugramail.ru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Web: www.msehmao.ru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7" name="Picture 3" descr="C:\Documents and Settings\Коржук Олеся\Рабочий стол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643446"/>
            <a:ext cx="690562" cy="495622"/>
          </a:xfrm>
          <a:prstGeom prst="rect">
            <a:avLst/>
          </a:prstGeom>
          <a:noFill/>
        </p:spPr>
      </p:pic>
      <p:pic>
        <p:nvPicPr>
          <p:cNvPr id="16388" name="Picture 4" descr="C:\Documents and Settings\Коржук Олеся\Рабочий стол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643446"/>
            <a:ext cx="794971" cy="516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11384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Федеральный закон от 24 июля 1998 г. N 125-ФЗ  "Об обязательном социальном страховании от несчастных случаев на производстве и профессиональных заболеваний"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2936"/>
            <a:ext cx="889248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Статья 8. Виды обеспечения по страхованию</a:t>
            </a:r>
          </a:p>
          <a:p>
            <a:pPr>
              <a:buNone/>
            </a:pPr>
            <a:r>
              <a:rPr lang="ru-RU" sz="2400" dirty="0" smtClean="0"/>
              <a:t>1. Пособие по временной нетрудоспособности</a:t>
            </a:r>
          </a:p>
          <a:p>
            <a:pPr>
              <a:buNone/>
            </a:pPr>
            <a:r>
              <a:rPr lang="ru-RU" sz="2400" dirty="0" smtClean="0"/>
              <a:t>2. </a:t>
            </a:r>
            <a:r>
              <a:rPr lang="ru-RU" sz="2400" u="sng" dirty="0" smtClean="0"/>
              <a:t>Страховые выплаты</a:t>
            </a:r>
            <a:r>
              <a:rPr lang="ru-RU" sz="2400" dirty="0" smtClean="0"/>
              <a:t>: </a:t>
            </a:r>
          </a:p>
          <a:p>
            <a:pPr>
              <a:buNone/>
            </a:pPr>
            <a:r>
              <a:rPr lang="ru-RU" sz="2400" dirty="0" smtClean="0"/>
              <a:t>                           </a:t>
            </a:r>
            <a:r>
              <a:rPr lang="ru-RU" sz="2400" u="sng" dirty="0" smtClean="0"/>
              <a:t>единовременная</a:t>
            </a:r>
            <a:r>
              <a:rPr lang="ru-RU" sz="2400" dirty="0" smtClean="0"/>
              <a:t> страховая выплата </a:t>
            </a:r>
          </a:p>
          <a:p>
            <a:pPr lvl="4">
              <a:buNone/>
            </a:pPr>
            <a:r>
              <a:rPr lang="ru-RU" sz="2400" u="sng" dirty="0" smtClean="0"/>
              <a:t>ежемесячные </a:t>
            </a:r>
            <a:r>
              <a:rPr lang="ru-RU" sz="2400" dirty="0" smtClean="0"/>
              <a:t>страховые выплаты</a:t>
            </a:r>
          </a:p>
          <a:p>
            <a:pPr marL="342900" lvl="4" indent="-342900">
              <a:buNone/>
            </a:pPr>
            <a:r>
              <a:rPr lang="ru-RU" sz="2400" dirty="0" smtClean="0"/>
              <a:t>3. </a:t>
            </a:r>
            <a:r>
              <a:rPr lang="ru-RU" sz="2400" u="sng" dirty="0" smtClean="0"/>
              <a:t>Оплата дополнительных расходов</a:t>
            </a:r>
            <a:r>
              <a:rPr lang="ru-RU" sz="2400" dirty="0" smtClean="0"/>
              <a:t>, связанных с медицинской, социальной и профессиональной реабилитацией застрахованного </a:t>
            </a:r>
            <a:r>
              <a:rPr lang="ru-RU" sz="2400" u="sng" dirty="0" smtClean="0"/>
              <a:t>при наличии прямых последствий страхового случая.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 lvl="4"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11384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Федеральный закон от 24 июля 1998 г. N 125-ФЗ  "Об обязательном социальном страховании от несчастных случаев на производстве и профессиональных заболеваний"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2936"/>
            <a:ext cx="889248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Оплата дополнительных расходов:</a:t>
            </a:r>
          </a:p>
          <a:p>
            <a:pPr>
              <a:buFontTx/>
              <a:buChar char="-"/>
            </a:pPr>
            <a:r>
              <a:rPr lang="ru-RU" sz="2400" dirty="0" smtClean="0"/>
              <a:t>Лечение</a:t>
            </a:r>
          </a:p>
          <a:p>
            <a:pPr>
              <a:buFontTx/>
              <a:buChar char="-"/>
            </a:pPr>
            <a:r>
              <a:rPr lang="ru-RU" sz="2400" dirty="0" smtClean="0"/>
              <a:t>Приобретение лекарственных препаратов для медицинского применения и медицинских изделий </a:t>
            </a:r>
          </a:p>
          <a:p>
            <a:pPr>
              <a:buFontTx/>
              <a:buChar char="-"/>
            </a:pPr>
            <a:r>
              <a:rPr lang="ru-RU" sz="2400" dirty="0" smtClean="0"/>
              <a:t>Посторонний (специальный медицинский и бытовой) уход </a:t>
            </a:r>
          </a:p>
          <a:p>
            <a:pPr>
              <a:buFontTx/>
              <a:buChar char="-"/>
            </a:pPr>
            <a:r>
              <a:rPr lang="ru-RU" sz="2400" dirty="0" smtClean="0"/>
              <a:t>Проезд застрахованного, а в необходимых случаях и на проезд сопровождающего его лица для получения отдельных видов медицинской и социальной реабилитации.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11384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Федеральный закон от 24 июля 1998 г. N 125-ФЗ  "Об обязательном социальном страховании от несчастных случаев на производстве и профессиональных заболеваний"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2936"/>
            <a:ext cx="8892480" cy="38884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- </a:t>
            </a:r>
            <a:r>
              <a:rPr lang="ru-RU" sz="2400" dirty="0" smtClean="0"/>
              <a:t>медицинскую реабилитацию в организациях, оказывающих </a:t>
            </a:r>
          </a:p>
          <a:p>
            <a:pPr algn="just">
              <a:buNone/>
            </a:pPr>
            <a:r>
              <a:rPr lang="ru-RU" sz="2400" dirty="0" smtClean="0"/>
              <a:t>санаторно-курортные услуги…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изготовление и ремонт протезов, протезно-ортопедических изделий и ортезов</a:t>
            </a:r>
          </a:p>
          <a:p>
            <a:pPr>
              <a:buNone/>
            </a:pPr>
            <a:r>
              <a:rPr lang="ru-RU" sz="2400" dirty="0" smtClean="0"/>
              <a:t>-  обеспечение техническими средствами реабилитации и их ремонт;</a:t>
            </a:r>
          </a:p>
          <a:p>
            <a:pPr>
              <a:buFontTx/>
              <a:buChar char="-"/>
            </a:pPr>
            <a:r>
              <a:rPr lang="ru-RU" sz="2400" dirty="0" smtClean="0"/>
              <a:t>обеспечение транспортными средствами</a:t>
            </a:r>
          </a:p>
          <a:p>
            <a:pPr>
              <a:buNone/>
            </a:pPr>
            <a:r>
              <a:rPr lang="ru-RU" sz="2400" dirty="0" smtClean="0"/>
              <a:t>-  профессиональное обучение и получение дополнительного профессионального образования.</a:t>
            </a:r>
          </a:p>
          <a:p>
            <a:pPr algn="just"/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pPr algn="just"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11384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Федеральный закон от 24 июля 1998 г. N 125-ФЗ  "Об обязательном социальном страховании от несчастных случаев на производстве и профессиональных заболеваний"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2936"/>
            <a:ext cx="8892480" cy="388843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Статья 13. Освидетельствование, переосвидетельствование застрахованного учреждением медико-социальной экспертизы</a:t>
            </a:r>
          </a:p>
          <a:p>
            <a:pPr>
              <a:buNone/>
            </a:pPr>
            <a:r>
              <a:rPr lang="ru-RU" sz="2600" dirty="0" smtClean="0"/>
              <a:t>    Освидетельствование застрахованного учреждением медико-социальной экспертизы производится по </a:t>
            </a:r>
            <a:r>
              <a:rPr lang="ru-RU" sz="2600" u="sng" dirty="0" smtClean="0"/>
              <a:t>обращению страховщика, страхователя или застрахованного либо по определению судьи (суда) при представлении</a:t>
            </a:r>
            <a:r>
              <a:rPr lang="ru-RU" sz="2600" dirty="0" smtClean="0"/>
              <a:t> </a:t>
            </a:r>
            <a:r>
              <a:rPr lang="ru-RU" sz="2600" dirty="0" smtClean="0">
                <a:hlinkClick r:id="rId4"/>
              </a:rPr>
              <a:t>акта</a:t>
            </a:r>
            <a:r>
              <a:rPr lang="ru-RU" sz="2600" dirty="0" smtClean="0"/>
              <a:t> о несчастном случае на производстве или </a:t>
            </a:r>
            <a:r>
              <a:rPr lang="ru-RU" sz="2600" u="sng" dirty="0" smtClean="0">
                <a:hlinkClick r:id="rId5"/>
              </a:rPr>
              <a:t>акта</a:t>
            </a:r>
            <a:r>
              <a:rPr lang="ru-RU" sz="2600" u="sng" dirty="0" smtClean="0"/>
              <a:t> о профессиональном заболевании</a:t>
            </a:r>
            <a:r>
              <a:rPr lang="ru-RU" sz="2600" dirty="0" smtClean="0"/>
              <a:t>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12824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16.10.2000  г. № 789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Об УТВЕРЖДЕНИИ ПРАВИЛ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УСТАНОВЛЕНИЯ СТЕПЕНИ УТРАТЫ ПРОФЕССИОНАЛЬНОЙ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ТРУДОСПОСОБНОСТИ В РЕЗУЛЬТАТЕ НЕСЧАСТНЫХ СЛУЧАЕВНА ПРОИЗВОДСТВЕ И ПРОФЕССИОНАЛЬНЫХ ЗАБОЛЕВАНИЙ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п. 2. Степень утраты профессиональной трудоспособности </a:t>
            </a:r>
            <a:r>
              <a:rPr lang="ru-RU" u="sng" dirty="0" smtClean="0"/>
              <a:t>устанавливается в процентах на момент освидетельствования пострадавшего</a:t>
            </a:r>
            <a:r>
              <a:rPr lang="ru-RU" dirty="0" smtClean="0"/>
              <a:t>, исходя из оценки потери способности осуществлять профессиональную деятельность вследствие несчастного случая на производстве и профессионального заболевания, в соответствии с </a:t>
            </a:r>
            <a:r>
              <a:rPr lang="ru-RU" dirty="0" smtClean="0">
                <a:hlinkClick r:id="rId4"/>
              </a:rPr>
              <a:t>критериями</a:t>
            </a:r>
            <a:r>
              <a:rPr lang="ru-RU" dirty="0" smtClean="0"/>
              <a:t> определения степени утраты профессиональной трудоспособности….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12824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16.10.2000  г. № 789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Об УТВЕРЖДЕНИИ ПРАВИЛ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УСТАНОВЛЕНИЯ СТЕПЕНИ УТРАТЫ ПРОФЕССИОНАЛЬНОЙ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ТРУДОСПОСОБНОСТИ В РЕЗУЛЬТАТЕ НЕСЧАСТНЫХ СЛУЧАЕВНА ПРОИЗВОДСТВЕ И ПРОФЕССИОНАЛЬНЫХ ЗАБОЛЕВАНИЙ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37444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п. 3. </a:t>
            </a:r>
            <a:r>
              <a:rPr lang="ru-RU" b="1" dirty="0" smtClean="0"/>
              <a:t>Одновременно </a:t>
            </a:r>
            <a:r>
              <a:rPr lang="ru-RU" dirty="0" smtClean="0"/>
              <a:t>с установлением степени утраты профессиональной трудоспособности учреждение медико-социальной экспертизы </a:t>
            </a:r>
            <a:r>
              <a:rPr lang="ru-RU" b="1" dirty="0" smtClean="0"/>
              <a:t>при наличии оснований </a:t>
            </a:r>
            <a:r>
              <a:rPr lang="ru-RU" dirty="0" smtClean="0"/>
              <a:t>определяет нуждаемость пострадавшего в медицинской, социальной и профессиональной реабилитации, а также признает пострадавшего инвалидом.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501122" cy="12824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16.10.2000  г. № 789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Об УТВЕРЖДЕНИИ ПРАВИЛ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УСТАНОВЛЕНИЯ СТЕПЕНИ УТРАТЫ ПРОФЕССИОНАЛЬНОЙ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ТРУДОСПОСОБНОСТИ В РЕЗУЛЬТАТЕ НЕСЧАСТНЫХ СЛУЧАЕВНА ПРОИЗВОДСТВЕ И ПРОФЕССИОНАЛЬНЫХ ЗАБОЛЕВАНИЙ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37444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п. 9. Учреждение здравоохранения осуществляет </a:t>
            </a:r>
            <a:r>
              <a:rPr lang="ru-RU" u="sng" dirty="0" smtClean="0"/>
              <a:t>необходимые диагностические, лечебные и реабилитационные мероприятия и по их результатам</a:t>
            </a:r>
            <a:r>
              <a:rPr lang="ru-RU" dirty="0" smtClean="0"/>
              <a:t> оформляет и выдает пострадавшему </a:t>
            </a:r>
            <a:r>
              <a:rPr lang="ru-RU" dirty="0" smtClean="0">
                <a:hlinkClick r:id="rId4"/>
              </a:rPr>
              <a:t>направление</a:t>
            </a:r>
            <a:r>
              <a:rPr lang="ru-RU" dirty="0" smtClean="0"/>
              <a:t> в учреждение медико-социальной экспертизы на освидетельствование для установления степени утраты профессиональной трудоспособности.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5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1213</Words>
  <Application>Microsoft Office PowerPoint</Application>
  <PresentationFormat>Экран (4:3)</PresentationFormat>
  <Paragraphs>164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Медико-социальная экспертиза при профессиональных заболеваниях</vt:lpstr>
      <vt:lpstr>Федеральный закон от 24 июля 1998 г. N 125-ФЗ  "Об обязательном социальном страховании от несчастных случаев на производстве и профессиональных заболеваний" </vt:lpstr>
      <vt:lpstr>Федеральный закон от 24 июля 1998 г. N 125-ФЗ  "Об обязательном социальном страховании от несчастных случаев на производстве и профессиональных заболеваний" </vt:lpstr>
      <vt:lpstr>Федеральный закон от 24 июля 1998 г. N 125-ФЗ  "Об обязательном социальном страховании от несчастных случаев на производстве и профессиональных заболеваний" </vt:lpstr>
      <vt:lpstr>Федеральный закон от 24 июля 1998 г. N 125-ФЗ  "Об обязательном социальном страховании от несчастных случаев на производстве и профессиональных заболеваний" </vt:lpstr>
      <vt:lpstr>Федеральный закон от 24 июля 1998 г. N 125-ФЗ  "Об обязательном социальном страховании от несчастных случаев на производстве и профессиональных заболеваний" </vt:lpstr>
      <vt:lpstr>Постановление Правительства РФ от 16.10.2000  г. № 789 Об УТВЕРЖДЕНИИ ПРАВИЛ УСТАНОВЛЕНИЯ СТЕПЕНИ УТРАТЫ ПРОФЕССИОНАЛЬНОЙ ТРУДОСПОСОБНОСТИ В РЕЗУЛЬТАТЕ НЕСЧАСТНЫХ СЛУЧАЕВНА ПРОИЗВОДСТВЕ И ПРОФЕССИОНАЛЬНЫХ ЗАБОЛЕВАНИЙ</vt:lpstr>
      <vt:lpstr>Постановление Правительства РФ от 16.10.2000  г. № 789 Об УТВЕРЖДЕНИИ ПРАВИЛ УСТАНОВЛЕНИЯ СТЕПЕНИ УТРАТЫ ПРОФЕССИОНАЛЬНОЙ ТРУДОСПОСОБНОСТИ В РЕЗУЛЬТАТЕ НЕСЧАСТНЫХ СЛУЧАЕВНА ПРОИЗВОДСТВЕ И ПРОФЕССИОНАЛЬНЫХ ЗАБОЛЕВАНИЙ</vt:lpstr>
      <vt:lpstr>Постановление Правительства РФ от 16.10.2000  г. № 789 Об УТВЕРЖДЕНИИ ПРАВИЛ УСТАНОВЛЕНИЯ СТЕПЕНИ УТРАТЫ ПРОФЕССИОНАЛЬНОЙ ТРУДОСПОСОБНОСТИ В РЕЗУЛЬТАТЕ НЕСЧАСТНЫХ СЛУЧАЕВНА ПРОИЗВОДСТВЕ И ПРОФЕССИОНАЛЬНЫХ ЗАБОЛЕВАНИЙ</vt:lpstr>
      <vt:lpstr> </vt:lpstr>
      <vt:lpstr> </vt:lpstr>
      <vt:lpstr> </vt:lpstr>
      <vt:lpstr> </vt:lpstr>
      <vt:lpstr> </vt:lpstr>
      <vt:lpstr> </vt:lpstr>
      <vt:lpstr> </vt:lpstr>
      <vt:lpstr>Приказ Минтруда России от 29 января 2014 года № 59н «Об утверждении административного регламента по предоставлению государственной услуги по проведению медико-социальной экспертизы»</vt:lpstr>
      <vt:lpstr> Для предоставления государственной услуги, результатом которой является определение степени утраты профессиональной трудоспособности пострадавшего,… получатель государственной услуги представляет следующие документы:</vt:lpstr>
      <vt:lpstr>Слайд 19</vt:lpstr>
      <vt:lpstr>Слайд 20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Коржук Олеся</dc:creator>
  <cp:lastModifiedBy>Билан Наталья</cp:lastModifiedBy>
  <cp:revision>396</cp:revision>
  <dcterms:created xsi:type="dcterms:W3CDTF">2014-11-06T08:21:40Z</dcterms:created>
  <dcterms:modified xsi:type="dcterms:W3CDTF">2016-04-19T09:31:50Z</dcterms:modified>
</cp:coreProperties>
</file>